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3" r:id="rId3"/>
    <p:sldId id="360" r:id="rId4"/>
    <p:sldId id="352" r:id="rId5"/>
    <p:sldId id="349" r:id="rId6"/>
    <p:sldId id="350" r:id="rId7"/>
    <p:sldId id="351" r:id="rId8"/>
    <p:sldId id="353" r:id="rId9"/>
    <p:sldId id="354" r:id="rId10"/>
    <p:sldId id="355" r:id="rId11"/>
    <p:sldId id="356" r:id="rId12"/>
    <p:sldId id="358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8" r:id="rId23"/>
    <p:sldId id="329" r:id="rId24"/>
    <p:sldId id="330" r:id="rId25"/>
    <p:sldId id="331" r:id="rId26"/>
    <p:sldId id="333" r:id="rId27"/>
    <p:sldId id="337" r:id="rId28"/>
    <p:sldId id="338" r:id="rId29"/>
    <p:sldId id="257" r:id="rId30"/>
    <p:sldId id="362" r:id="rId31"/>
    <p:sldId id="363" r:id="rId32"/>
    <p:sldId id="364" r:id="rId33"/>
    <p:sldId id="365" r:id="rId34"/>
    <p:sldId id="371" r:id="rId35"/>
    <p:sldId id="372" r:id="rId36"/>
    <p:sldId id="267" r:id="rId37"/>
    <p:sldId id="268" r:id="rId38"/>
    <p:sldId id="269" r:id="rId39"/>
    <p:sldId id="270" r:id="rId40"/>
    <p:sldId id="271" r:id="rId41"/>
    <p:sldId id="373" r:id="rId42"/>
    <p:sldId id="302" r:id="rId43"/>
    <p:sldId id="303" r:id="rId44"/>
    <p:sldId id="304" r:id="rId45"/>
    <p:sldId id="305" r:id="rId46"/>
    <p:sldId id="307" r:id="rId47"/>
    <p:sldId id="308" r:id="rId48"/>
    <p:sldId id="309" r:id="rId49"/>
    <p:sldId id="310" r:id="rId50"/>
    <p:sldId id="311" r:id="rId51"/>
    <p:sldId id="312" r:id="rId52"/>
    <p:sldId id="273" r:id="rId53"/>
    <p:sldId id="274" r:id="rId54"/>
    <p:sldId id="34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FCC23-E2CA-4AFB-8646-E8A9DCE587D3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315A-B13B-475A-B2F2-2C52165E8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6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34106-6C3D-47F3-8D8D-045A13E9B542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superior brain – unique to man</a:t>
            </a:r>
          </a:p>
          <a:p>
            <a:r>
              <a:rPr lang="en-US"/>
              <a:t>4 lobes:  frontal, parietal, occipital, temporal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232A3-F123-43EA-B50D-2BDA2331D57A}" type="slidenum">
              <a:rPr lang="en-US"/>
              <a:pPr/>
              <a:t>53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672A1-F1AC-4275-BA17-B008E08EF479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Studies show neurogenesis in the hippocampus – has a lot to do with memory, moving from short-long term memory</a:t>
            </a:r>
          </a:p>
          <a:p>
            <a:r>
              <a:rPr lang="en-US"/>
              <a:t>Adding dendrites means more connections can be made</a:t>
            </a:r>
          </a:p>
          <a:p>
            <a:r>
              <a:rPr lang="en-US"/>
              <a:t>Increasing myelin sheath makes connections faster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B6F02-6C9B-4E00-B4CB-7EDB0E0A0D4D}" type="slidenum">
              <a:rPr lang="en-US"/>
              <a:pPr/>
              <a:t>29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70A32-D757-4448-B195-12C9CC139263}" type="slidenum">
              <a:rPr lang="en-US"/>
              <a:pPr/>
              <a:t>36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14DCC-9693-4626-8DD3-AD4FFFB7A20A}" type="slidenum">
              <a:rPr lang="en-US"/>
              <a:pPr/>
              <a:t>37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6AAB6-F995-4CBA-9CC2-5CC41DB119A6}" type="slidenum">
              <a:rPr lang="en-US"/>
              <a:pPr/>
              <a:t>38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AF4AF-4A80-4897-A2AF-64D2B65A2E57}" type="slidenum">
              <a:rPr lang="en-US"/>
              <a:pPr/>
              <a:t>39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E87B2-2326-42DB-850E-08699447436F}" type="slidenum">
              <a:rPr lang="en-US"/>
              <a:pPr/>
              <a:t>40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315A-B13B-475A-B2F2-2C52165E88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64FFB8-7CCD-4A12-8AF7-4B49E4E2E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4777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/>
        </p:blipFill>
        <p:spPr bwMode="auto">
          <a:xfrm>
            <a:off x="76200" y="152400"/>
            <a:ext cx="4164013" cy="43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572000" y="198120"/>
            <a:ext cx="4343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KNOW your BRAIN</a:t>
            </a:r>
            <a:endParaRPr lang="en-US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5800" y="4876800"/>
            <a:ext cx="4343400" cy="1752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dobe Devanagari" pitchFamily="18" charset="0"/>
                <a:cs typeface="Adobe Devanagari" pitchFamily="18" charset="0"/>
              </a:rPr>
              <a:t>Rohit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dobe Devanagari" pitchFamily="18" charset="0"/>
                <a:cs typeface="Adobe Devanagari" pitchFamily="18" charset="0"/>
              </a:rPr>
              <a:t> Seth, Ph.D.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dobe Devanagari" pitchFamily="18" charset="0"/>
                <a:cs typeface="Adobe Devanagari" pitchFamily="18" charset="0"/>
              </a:rPr>
              <a:t>Department of Zoology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dobe Devanagari" pitchFamily="18" charset="0"/>
                <a:cs typeface="Adobe Devanagari" pitchFamily="18" charset="0"/>
              </a:rPr>
              <a:t>Guru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dobe Devanagari" pitchFamily="18" charset="0"/>
                <a:cs typeface="Adobe Devanagari" pitchFamily="18" charset="0"/>
              </a:rPr>
              <a:t>Ghasidas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dobe Devanagari" pitchFamily="18" charset="0"/>
                <a:cs typeface="Adobe Devanagari" pitchFamily="18" charset="0"/>
              </a:rPr>
              <a:t>Vishwavidyalaya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126" y="152399"/>
            <a:ext cx="4499041" cy="4525701"/>
            <a:chOff x="76200" y="152400"/>
            <a:chExt cx="5105400" cy="5105400"/>
          </a:xfrm>
        </p:grpSpPr>
        <p:pic>
          <p:nvPicPr>
            <p:cNvPr id="27650" name="Picture 2" descr="C:\Users\Rohit\Desktop\brain-external-part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52400"/>
              <a:ext cx="5105400" cy="510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9000" y="178003"/>
              <a:ext cx="1752600" cy="40520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80808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2168" y="2582601"/>
            <a:ext cx="4275877" cy="4191000"/>
            <a:chOff x="6333507" y="2602113"/>
            <a:chExt cx="7315200" cy="6502400"/>
          </a:xfrm>
        </p:grpSpPr>
        <p:pic>
          <p:nvPicPr>
            <p:cNvPr id="7" name="Picture 3" descr="C:\Users\Rohit\Desktop\brain-internal-parts-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507" y="2602113"/>
              <a:ext cx="7315200" cy="650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5400000">
              <a:off x="12437894" y="7717534"/>
              <a:ext cx="2057398" cy="3642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80808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86472" y="304800"/>
            <a:ext cx="438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EXTERNAL AND INTERNAL BRAIN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9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Rohit\Desktop\brain-homunculus-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9340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46077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HOMUNCULUS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9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hit\Desktop\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" y="0"/>
            <a:ext cx="4572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32215" y="15948"/>
            <a:ext cx="3711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The Limbic System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45" y="3269212"/>
            <a:ext cx="4572000" cy="33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59622" y="6114452"/>
            <a:ext cx="593778" cy="1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Cerebellum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15200" y="3200400"/>
            <a:ext cx="695260" cy="1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Hippocampus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645459" y="3581400"/>
            <a:ext cx="1211051" cy="13867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313531" y="5853919"/>
            <a:ext cx="531162" cy="1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Amygdala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831738" y="4863893"/>
            <a:ext cx="1658261" cy="9900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 flipV="1">
            <a:off x="7992797" y="5958132"/>
            <a:ext cx="155462" cy="2084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33800" y="2590800"/>
            <a:ext cx="2438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48593" y="5638800"/>
            <a:ext cx="1656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Amygdala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1874519"/>
            <a:ext cx="390005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770030" y="1600200"/>
            <a:ext cx="2221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Hippocampus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67000" y="1828800"/>
            <a:ext cx="69088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4712" y="2545081"/>
            <a:ext cx="69088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667000" y="2123420"/>
            <a:ext cx="0" cy="351538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rot="1800000">
            <a:off x="2667310" y="2057400"/>
            <a:ext cx="69088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172200" y="2329190"/>
            <a:ext cx="1895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Cerebellum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/>
              <a:t>Amygdala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Gatekeeper</a:t>
            </a:r>
          </a:p>
          <a:p>
            <a:r>
              <a:rPr lang="en-US"/>
              <a:t>Three levels of attention</a:t>
            </a:r>
          </a:p>
          <a:p>
            <a:r>
              <a:rPr lang="en-US"/>
              <a:t>The need to BELONG</a:t>
            </a:r>
          </a:p>
          <a:p>
            <a:r>
              <a:rPr lang="en-US"/>
              <a:t>The need to be SAFE</a:t>
            </a:r>
          </a:p>
        </p:txBody>
      </p:sp>
      <p:pic>
        <p:nvPicPr>
          <p:cNvPr id="88070" name="Picture 6" descr="MPj043415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8416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Hippocampus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7924800" cy="4114800"/>
          </a:xfrm>
        </p:spPr>
        <p:txBody>
          <a:bodyPr/>
          <a:lstStyle/>
          <a:p>
            <a:r>
              <a:rPr lang="en-US" dirty="0"/>
              <a:t>Transferring memories</a:t>
            </a:r>
          </a:p>
          <a:p>
            <a:r>
              <a:rPr lang="en-US" dirty="0"/>
              <a:t>Making new memories</a:t>
            </a:r>
          </a:p>
          <a:p>
            <a:r>
              <a:rPr lang="en-US" dirty="0"/>
              <a:t>Inhibition</a:t>
            </a:r>
          </a:p>
          <a:p>
            <a:r>
              <a:rPr lang="en-US" dirty="0"/>
              <a:t>Smell</a:t>
            </a:r>
          </a:p>
          <a:p>
            <a:r>
              <a:rPr lang="en-US" dirty="0"/>
              <a:t>Location</a:t>
            </a:r>
          </a:p>
        </p:txBody>
      </p:sp>
      <p:pic>
        <p:nvPicPr>
          <p:cNvPr id="91140" name="Picture 4" descr="MPj042270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Cerebellum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2951163" cy="4114800"/>
          </a:xfrm>
        </p:spPr>
        <p:txBody>
          <a:bodyPr/>
          <a:lstStyle/>
          <a:p>
            <a:r>
              <a:rPr lang="en-US"/>
              <a:t>Movement</a:t>
            </a:r>
          </a:p>
          <a:p>
            <a:r>
              <a:rPr lang="en-US"/>
              <a:t>Balance</a:t>
            </a:r>
          </a:p>
        </p:txBody>
      </p:sp>
      <p:pic>
        <p:nvPicPr>
          <p:cNvPr id="89092" name="Picture 4" descr="MPj04330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2133600"/>
            <a:ext cx="827246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 b="0" dirty="0"/>
              <a:t>“It's like a math co-processor. It's not essential for any activity ... but it makes any activity better. Anything we can think of as higher thought, mathematics, music, philosophy, decision-making, social skill, draws upon the cerebellum....”   </a:t>
            </a:r>
            <a:r>
              <a:rPr lang="en-US" sz="2800" b="0" u="sng" dirty="0"/>
              <a:t>Dr. Jay </a:t>
            </a:r>
            <a:r>
              <a:rPr lang="en-US" sz="2800" b="0" u="sng" dirty="0" err="1"/>
              <a:t>Giedd</a:t>
            </a:r>
            <a:r>
              <a:rPr lang="en-US" sz="2800" b="0" u="sng" dirty="0"/>
              <a:t>, National Institute of Mental Health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The Cerebellum</a:t>
            </a:r>
          </a:p>
        </p:txBody>
      </p:sp>
    </p:spTree>
    <p:extLst>
      <p:ext uri="{BB962C8B-B14F-4D97-AF65-F5344CB8AC3E}">
        <p14:creationId xmlns:p14="http://schemas.microsoft.com/office/powerpoint/2010/main" val="25288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37488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517525" y="1284288"/>
            <a:ext cx="61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Frontal</a:t>
            </a:r>
          </a:p>
          <a:p>
            <a:r>
              <a:rPr lang="en-US" altLang="en-US"/>
              <a:t>lobe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184525" y="5322888"/>
            <a:ext cx="754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Temporal</a:t>
            </a:r>
          </a:p>
          <a:p>
            <a:r>
              <a:rPr lang="en-US" altLang="en-US"/>
              <a:t>lobe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842125" y="674688"/>
            <a:ext cx="935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Parietal lobe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8305800" y="3230563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Occipital</a:t>
            </a:r>
          </a:p>
          <a:p>
            <a:r>
              <a:rPr lang="en-US" altLang="en-US"/>
              <a:t>lobe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842125" y="5627688"/>
            <a:ext cx="873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Cerebellum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12725" y="190500"/>
            <a:ext cx="225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The Cerebrum</a:t>
            </a:r>
          </a:p>
        </p:txBody>
      </p:sp>
    </p:spTree>
    <p:extLst>
      <p:ext uri="{BB962C8B-B14F-4D97-AF65-F5344CB8AC3E}">
        <p14:creationId xmlns:p14="http://schemas.microsoft.com/office/powerpoint/2010/main" val="29621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Frontal Lobe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2971800"/>
            <a:ext cx="8229600" cy="3886200"/>
          </a:xfrm>
        </p:spPr>
        <p:txBody>
          <a:bodyPr/>
          <a:lstStyle/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How we interact with our surroundings.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Our judgments on daily routines.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Our expressive language.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Assigns meaning to words we choose.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Involves word association.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Memory for habits and motor activities</a:t>
            </a:r>
          </a:p>
          <a:p>
            <a:endParaRPr lang="en-US"/>
          </a:p>
        </p:txBody>
      </p:sp>
      <p:pic>
        <p:nvPicPr>
          <p:cNvPr id="8196" name="Picture 4" descr="MCj036561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MCj043458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1447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MCj036565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1447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Parietal Lobe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2895600"/>
            <a:ext cx="8229600" cy="3886200"/>
          </a:xfrm>
        </p:spPr>
        <p:txBody>
          <a:bodyPr/>
          <a:lstStyle/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/>
              <a:t>Location for visual attention.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/>
              <a:t>Location for touch perception.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/>
              <a:t>Goal directed voluntary movements.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/>
              <a:t>Manipulation of objects.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dirty="0"/>
              <a:t>Integration of different senses that allows for understanding a single concept.</a:t>
            </a:r>
            <a:r>
              <a:rPr lang="en-US" u="sng" dirty="0"/>
              <a:t> 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7172" name="Picture 4" descr="MCj023188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04800"/>
            <a:ext cx="228441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0" y="3429000"/>
            <a:ext cx="4359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Thinking about Thinking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1030144"/>
            <a:ext cx="43434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our BRAIN work ??????????????</a:t>
            </a:r>
            <a:endParaRPr lang="en-US" dirty="0"/>
          </a:p>
        </p:txBody>
      </p:sp>
      <p:sp>
        <p:nvSpPr>
          <p:cNvPr id="2" name="AutoShape 1" descr="Animated bra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dianenicoll.info/images/thinking_br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77177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Occipital Lobe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/>
              <a:t>Vision</a:t>
            </a:r>
          </a:p>
        </p:txBody>
      </p:sp>
      <p:pic>
        <p:nvPicPr>
          <p:cNvPr id="18436" name="Picture 4" descr="MCj029351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44672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Temporal Lobe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u="sng"/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Hearing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Memory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Visual perceptions.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/>
              <a:t>Categorizing of objects. </a:t>
            </a:r>
          </a:p>
          <a:p>
            <a:pPr>
              <a:buClr>
                <a:schemeClr val="tx1"/>
              </a:buClr>
            </a:pPr>
            <a:endParaRPr lang="en-US"/>
          </a:p>
        </p:txBody>
      </p:sp>
      <p:pic>
        <p:nvPicPr>
          <p:cNvPr id="4100" name="Picture 4" descr="MCj023819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1600200"/>
            <a:ext cx="218916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705600" y="3962400"/>
            <a:ext cx="493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839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5105400" cy="1371600"/>
          </a:xfrm>
        </p:spPr>
        <p:txBody>
          <a:bodyPr/>
          <a:lstStyle/>
          <a:p>
            <a:r>
              <a:rPr lang="en-US" sz="3600"/>
              <a:t>Higher Level Thinking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76600"/>
            <a:ext cx="8229600" cy="3352800"/>
          </a:xfrm>
        </p:spPr>
        <p:txBody>
          <a:bodyPr/>
          <a:lstStyle/>
          <a:p>
            <a:r>
              <a:rPr lang="en-US"/>
              <a:t>Can actually generate NEW neurons (neurogenesis)</a:t>
            </a:r>
          </a:p>
          <a:p>
            <a:r>
              <a:rPr lang="en-US"/>
              <a:t>Adds dendrites </a:t>
            </a:r>
          </a:p>
          <a:p>
            <a:r>
              <a:rPr lang="en-US"/>
              <a:t>Increases the thickness of the myelin sheath</a:t>
            </a:r>
          </a:p>
        </p:txBody>
      </p:sp>
      <p:pic>
        <p:nvPicPr>
          <p:cNvPr id="24580" name="Picture 4" descr="MCBD20077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685800"/>
            <a:ext cx="24812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98525" y="1714500"/>
            <a:ext cx="344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Using the Gray Matter!</a:t>
            </a:r>
          </a:p>
        </p:txBody>
      </p:sp>
    </p:spTree>
    <p:extLst>
      <p:ext uri="{BB962C8B-B14F-4D97-AF65-F5344CB8AC3E}">
        <p14:creationId xmlns:p14="http://schemas.microsoft.com/office/powerpoint/2010/main" val="15352671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4000" b="1"/>
              <a:t>Stimulating Environment Affects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/>
            </a:r>
            <a:br>
              <a:rPr lang="en-US" sz="2800"/>
            </a:br>
            <a:r>
              <a:rPr lang="en-US" sz="2800"/>
              <a:t>A child's ability to learn can increase or decrease by 25 percent or more, depending on whether he or she grows up in a stimulating environment. </a:t>
            </a:r>
          </a:p>
          <a:p>
            <a:pPr algn="r">
              <a:buFont typeface="Wingdings" pitchFamily="2" charset="2"/>
              <a:buNone/>
            </a:pPr>
            <a:r>
              <a:rPr lang="en-US" sz="1800"/>
              <a:t>www.brainconnection.com</a:t>
            </a:r>
          </a:p>
        </p:txBody>
      </p:sp>
      <p:pic>
        <p:nvPicPr>
          <p:cNvPr id="67588" name="Picture 4" descr="MPj043944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3238"/>
            <a:ext cx="3810000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Two times of ENORMOUS brain growth and pruning: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During the first month of life, the number of connections or synapses increases from 50 trillion to 1 quadrillion. </a:t>
            </a:r>
          </a:p>
          <a:p>
            <a:pPr>
              <a:lnSpc>
                <a:spcPct val="90000"/>
              </a:lnSpc>
            </a:pPr>
            <a:r>
              <a:rPr lang="en-US" dirty="0"/>
              <a:t>If an infant's body grew at a comparable rate, his weight would increase from </a:t>
            </a:r>
            <a:r>
              <a:rPr lang="en-US" dirty="0" smtClean="0"/>
              <a:t>4 Kilogram at </a:t>
            </a:r>
            <a:r>
              <a:rPr lang="en-US" dirty="0"/>
              <a:t>birth to </a:t>
            </a:r>
            <a:r>
              <a:rPr lang="en-US" dirty="0" smtClean="0"/>
              <a:t>85 Kilogram when one </a:t>
            </a:r>
            <a:r>
              <a:rPr lang="en-US" dirty="0"/>
              <a:t>month old. </a:t>
            </a:r>
          </a:p>
          <a:p>
            <a:pPr>
              <a:lnSpc>
                <a:spcPct val="90000"/>
              </a:lnSpc>
            </a:pPr>
            <a:r>
              <a:rPr lang="en-US" dirty="0"/>
              <a:t>Overproduction ends, pruning begins until about age 3</a:t>
            </a:r>
          </a:p>
        </p:txBody>
      </p:sp>
    </p:spTree>
    <p:extLst>
      <p:ext uri="{BB962C8B-B14F-4D97-AF65-F5344CB8AC3E}">
        <p14:creationId xmlns:p14="http://schemas.microsoft.com/office/powerpoint/2010/main" val="3642494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Second cycle of growth and pruning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2667000"/>
          </a:xfrm>
        </p:spPr>
        <p:txBody>
          <a:bodyPr/>
          <a:lstStyle/>
          <a:p>
            <a:r>
              <a:rPr lang="en-US" sz="2800" dirty="0"/>
              <a:t>Dendritic growth spurt at age 11 in girls, 12 in boys</a:t>
            </a:r>
          </a:p>
          <a:p>
            <a:r>
              <a:rPr lang="en-US" sz="2800" dirty="0"/>
              <a:t>Pruning phase during adolescence</a:t>
            </a:r>
          </a:p>
          <a:p>
            <a:r>
              <a:rPr lang="en-US" sz="2800" dirty="0"/>
              <a:t>Age 13 – 18 lose 1% of gray matter per year</a:t>
            </a:r>
          </a:p>
          <a:p>
            <a:r>
              <a:rPr lang="en-US" sz="2800" dirty="0"/>
              <a:t>If you don’t use it, you lose it!</a:t>
            </a:r>
          </a:p>
        </p:txBody>
      </p:sp>
      <p:pic>
        <p:nvPicPr>
          <p:cNvPr id="72708" name="Picture 4" descr="MPj04386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0"/>
            <a:ext cx="4876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906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Sad Fact: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57600"/>
            <a:ext cx="6248400" cy="228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Failing to engage students actively can actually make students dumber.</a:t>
            </a:r>
          </a:p>
        </p:txBody>
      </p:sp>
      <p:pic>
        <p:nvPicPr>
          <p:cNvPr id="83972" name="Picture 4" descr="MCj042578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3590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Use it or lose it:  If dendrites are not being used, they will be pruned.</a:t>
            </a:r>
          </a:p>
        </p:txBody>
      </p:sp>
    </p:spTree>
    <p:extLst>
      <p:ext uri="{BB962C8B-B14F-4D97-AF65-F5344CB8AC3E}">
        <p14:creationId xmlns:p14="http://schemas.microsoft.com/office/powerpoint/2010/main" val="12693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Implications for my Classroom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79637"/>
            <a:ext cx="8229600" cy="4525963"/>
          </a:xfrm>
        </p:spPr>
        <p:txBody>
          <a:bodyPr/>
          <a:lstStyle/>
          <a:p>
            <a:r>
              <a:rPr lang="en-US" dirty="0"/>
              <a:t>Interactive instead of didactic!!!</a:t>
            </a:r>
          </a:p>
          <a:p>
            <a:r>
              <a:rPr lang="en-US" dirty="0"/>
              <a:t>Access prior knowledge</a:t>
            </a:r>
          </a:p>
          <a:p>
            <a:r>
              <a:rPr lang="en-US" dirty="0"/>
              <a:t>Add new knowledge using many modalities</a:t>
            </a:r>
          </a:p>
          <a:p>
            <a:r>
              <a:rPr lang="en-US" dirty="0"/>
              <a:t>Apply knowledge in a variety of ways</a:t>
            </a:r>
          </a:p>
          <a:p>
            <a:r>
              <a:rPr lang="en-US" dirty="0"/>
              <a:t>Assess and summarize</a:t>
            </a:r>
          </a:p>
        </p:txBody>
      </p:sp>
    </p:spTree>
    <p:extLst>
      <p:ext uri="{BB962C8B-B14F-4D97-AF65-F5344CB8AC3E}">
        <p14:creationId xmlns:p14="http://schemas.microsoft.com/office/powerpoint/2010/main" val="16442847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1447800" y="838200"/>
            <a:ext cx="5867400" cy="5718175"/>
            <a:chOff x="1440" y="722"/>
            <a:chExt cx="2880" cy="2880"/>
          </a:xfrm>
        </p:grpSpPr>
        <p:sp>
          <p:nvSpPr>
            <p:cNvPr id="3" name="_s20484"/>
            <p:cNvSpPr>
              <a:spLocks noChangeArrowheads="1" noTextEdit="1"/>
            </p:cNvSpPr>
            <p:nvPr/>
          </p:nvSpPr>
          <p:spPr bwMode="auto">
            <a:xfrm>
              <a:off x="1950" y="938"/>
              <a:ext cx="1861" cy="1861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_s20485"/>
            <p:cNvSpPr>
              <a:spLocks noChangeArrowheads="1" noTextEdit="1"/>
            </p:cNvSpPr>
            <p:nvPr/>
          </p:nvSpPr>
          <p:spPr bwMode="auto">
            <a:xfrm rot="7200000">
              <a:off x="2205" y="1378"/>
              <a:ext cx="1861" cy="1861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_s20486"/>
            <p:cNvSpPr>
              <a:spLocks noChangeArrowheads="1" noTextEdit="1"/>
            </p:cNvSpPr>
            <p:nvPr/>
          </p:nvSpPr>
          <p:spPr bwMode="auto">
            <a:xfrm rot="14400000">
              <a:off x="1696" y="1380"/>
              <a:ext cx="1861" cy="1861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20487"/>
            <p:cNvSpPr>
              <a:spLocks noChangeArrowheads="1"/>
            </p:cNvSpPr>
            <p:nvPr/>
          </p:nvSpPr>
          <p:spPr bwMode="auto">
            <a:xfrm>
              <a:off x="3390" y="1279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Grow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Dendrites</a:t>
              </a:r>
            </a:p>
          </p:txBody>
        </p:sp>
        <p:sp>
          <p:nvSpPr>
            <p:cNvPr id="7" name="_s20488"/>
            <p:cNvSpPr>
              <a:spLocks noChangeArrowheads="1"/>
            </p:cNvSpPr>
            <p:nvPr/>
          </p:nvSpPr>
          <p:spPr bwMode="auto">
            <a:xfrm>
              <a:off x="2507" y="2808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 More neurons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firing</a:t>
              </a:r>
            </a:p>
          </p:txBody>
        </p:sp>
        <p:sp>
          <p:nvSpPr>
            <p:cNvPr id="8" name="_s20489"/>
            <p:cNvSpPr>
              <a:spLocks noChangeArrowheads="1"/>
            </p:cNvSpPr>
            <p:nvPr/>
          </p:nvSpPr>
          <p:spPr bwMode="auto">
            <a:xfrm>
              <a:off x="1624" y="1279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Active Engagement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In Learning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23900" y="2286000"/>
            <a:ext cx="7772400" cy="2057400"/>
          </a:xfrm>
        </p:spPr>
        <p:txBody>
          <a:bodyPr/>
          <a:lstStyle/>
          <a:p>
            <a:r>
              <a:rPr lang="en-US" dirty="0">
                <a:latin typeface="Tempus Sans ITC" pitchFamily="82" charset="0"/>
              </a:rPr>
              <a:t>This is Your Brain. </a:t>
            </a:r>
            <a:br>
              <a:rPr lang="en-US" dirty="0">
                <a:latin typeface="Tempus Sans ITC" pitchFamily="82" charset="0"/>
              </a:rPr>
            </a:br>
            <a:r>
              <a:rPr lang="en-US" dirty="0">
                <a:latin typeface="Tempus Sans ITC" pitchFamily="82" charset="0"/>
              </a:rPr>
              <a:t>This Is How It Works.</a:t>
            </a:r>
          </a:p>
        </p:txBody>
      </p:sp>
    </p:spTree>
    <p:extLst>
      <p:ext uri="{BB962C8B-B14F-4D97-AF65-F5344CB8AC3E}">
        <p14:creationId xmlns:p14="http://schemas.microsoft.com/office/powerpoint/2010/main" val="41755658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7691" y="3124200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Your brain, spinal cord and peripheral nerves make up a complex, integrated information-processing and control system known as your </a:t>
            </a:r>
            <a:r>
              <a:rPr lang="en-US" sz="2400" b="1" dirty="0"/>
              <a:t>central nervous </a:t>
            </a:r>
            <a:r>
              <a:rPr lang="en-US" sz="2400" b="1" dirty="0" smtClean="0"/>
              <a:t>system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scientific study of the brain and nervous system is called </a:t>
            </a:r>
            <a:r>
              <a:rPr lang="en-US" sz="2400" b="1" dirty="0"/>
              <a:t>neuroscience</a:t>
            </a:r>
            <a:r>
              <a:rPr lang="en-US" sz="2400" dirty="0"/>
              <a:t> or </a:t>
            </a:r>
            <a:r>
              <a:rPr lang="en-US" sz="2400" b="1" dirty="0"/>
              <a:t>neurobiology</a:t>
            </a:r>
            <a:r>
              <a:rPr lang="en-US" sz="2400" dirty="0"/>
              <a:t>. 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8200" y="876301"/>
            <a:ext cx="7620000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The Science that tells HOW our BRAIN work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7152" y="2072193"/>
            <a:ext cx="78287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MORE INTERESTING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FACTS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582" y="2967335"/>
            <a:ext cx="6026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OTHER BRAIN CELLS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5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FUNCTIONAL			STRUCTURAL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592997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NEURONS			ASTROCYTES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	OLIGODENDROCYTES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				MICROGLIA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				EPENDYMAL CELLS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~1\brem\LOCALS~1\Temp\~AUT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15604" r="35864" b="3375"/>
          <a:stretch>
            <a:fillRect/>
          </a:stretch>
        </p:blipFill>
        <p:spPr bwMode="auto">
          <a:xfrm>
            <a:off x="5105400" y="2971800"/>
            <a:ext cx="3583902" cy="30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neu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09685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~AUT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18292"/>
          <a:stretch>
            <a:fillRect/>
          </a:stretch>
        </p:blipFill>
        <p:spPr bwMode="auto">
          <a:xfrm>
            <a:off x="2133600" y="1676400"/>
            <a:ext cx="49228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7456" y="228600"/>
            <a:ext cx="2813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SYNAPSE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5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I – Smell</a:t>
            </a:r>
          </a:p>
          <a:p>
            <a:r>
              <a:rPr lang="en-US" sz="2400"/>
              <a:t>II – Visual fields</a:t>
            </a:r>
          </a:p>
          <a:p>
            <a:r>
              <a:rPr lang="en-US" sz="2400"/>
              <a:t>III – Pupil, lid and eye movements</a:t>
            </a:r>
          </a:p>
          <a:p>
            <a:r>
              <a:rPr lang="en-US" sz="2400"/>
              <a:t>IV – Eye movement</a:t>
            </a:r>
          </a:p>
          <a:p>
            <a:r>
              <a:rPr lang="en-US" sz="2400"/>
              <a:t>V – Face sensation (TIC)</a:t>
            </a:r>
          </a:p>
          <a:p>
            <a:r>
              <a:rPr lang="en-US" sz="2400"/>
              <a:t>VI – Eye movement</a:t>
            </a:r>
          </a:p>
          <a:p>
            <a:r>
              <a:rPr lang="en-US" sz="2400"/>
              <a:t>VII – Face movement (Bells’ palsy)	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VIII – Hearing, balance, equilibrium</a:t>
            </a:r>
          </a:p>
          <a:p>
            <a:pPr>
              <a:lnSpc>
                <a:spcPct val="90000"/>
              </a:lnSpc>
            </a:pPr>
            <a:r>
              <a:rPr lang="en-US"/>
              <a:t>IX/ X – Gag &amp; swallow plus lots more</a:t>
            </a:r>
          </a:p>
          <a:p>
            <a:pPr>
              <a:lnSpc>
                <a:spcPct val="90000"/>
              </a:lnSpc>
            </a:pPr>
            <a:r>
              <a:rPr lang="en-US"/>
              <a:t>XI – Scapula position, neck movement</a:t>
            </a:r>
          </a:p>
          <a:p>
            <a:pPr>
              <a:lnSpc>
                <a:spcPct val="90000"/>
              </a:lnSpc>
            </a:pPr>
            <a:r>
              <a:rPr lang="en-US"/>
              <a:t>XII – Tongue thrusting</a:t>
            </a:r>
          </a:p>
        </p:txBody>
      </p:sp>
    </p:spTree>
    <p:extLst>
      <p:ext uri="{BB962C8B-B14F-4D97-AF65-F5344CB8AC3E}">
        <p14:creationId xmlns:p14="http://schemas.microsoft.com/office/powerpoint/2010/main" val="11212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42610"/>
              </p:ext>
            </p:extLst>
          </p:nvPr>
        </p:nvGraphicFramePr>
        <p:xfrm>
          <a:off x="3276600" y="66358"/>
          <a:ext cx="5019675" cy="676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Photo Editor Photo" r:id="rId3" imgW="5020376" imgH="6761905" progId="MSPhotoEd.3">
                  <p:embed/>
                </p:oleObj>
              </mc:Choice>
              <mc:Fallback>
                <p:oleObj name="Photo Editor Photo" r:id="rId3" imgW="5020376" imgH="67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6358"/>
                        <a:ext cx="5019675" cy="676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600200"/>
            <a:ext cx="3124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CRANIAL NERVES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2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Taking sides….</a:t>
            </a:r>
            <a:r>
              <a:rPr lang="en-US" sz="1800">
                <a:latin typeface="Comic Sans MS" pitchFamily="66" charset="0"/>
              </a:rPr>
              <a:t>two sides that is!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Two sides or hemispheres of the brain: LEFT and RIGHT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We have two cerebral hemispheres connected by the corpus callosum.  This is a bundle of nerves that allows each side of the brain to communicate with each other.</a:t>
            </a:r>
          </a:p>
          <a:p>
            <a:pPr>
              <a:lnSpc>
                <a:spcPct val="9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Each side of the brain processes things differently.</a:t>
            </a:r>
          </a:p>
          <a:p>
            <a:pPr>
              <a:lnSpc>
                <a:spcPct val="90000"/>
              </a:lnSpc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omic Sans MS" pitchFamily="66" charset="0"/>
              </a:rPr>
              <a:t>It is an outdated assumption that “artsy” type people are right-brained.</a:t>
            </a:r>
          </a:p>
          <a:p>
            <a:pPr>
              <a:lnSpc>
                <a:spcPct val="90000"/>
              </a:lnSpc>
            </a:pPr>
            <a:endParaRPr 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925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itchFamily="66" charset="0"/>
              </a:rPr>
              <a:t>Taking sides….</a:t>
            </a:r>
            <a:br>
              <a:rPr lang="en-US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how the two sides process information that is!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752600"/>
            <a:ext cx="3810000" cy="5105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u="sng">
                <a:latin typeface="Comic Sans MS" pitchFamily="66" charset="0"/>
              </a:rPr>
              <a:t>Left Brain</a:t>
            </a:r>
          </a:p>
          <a:p>
            <a:pPr algn="ctr">
              <a:buFontTx/>
              <a:buNone/>
            </a:pPr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Logical</a:t>
            </a:r>
          </a:p>
          <a:p>
            <a:r>
              <a:rPr lang="en-US">
                <a:latin typeface="Comic Sans MS" pitchFamily="66" charset="0"/>
              </a:rPr>
              <a:t>Sequential</a:t>
            </a:r>
          </a:p>
          <a:p>
            <a:r>
              <a:rPr lang="en-US">
                <a:latin typeface="Comic Sans MS" pitchFamily="66" charset="0"/>
              </a:rPr>
              <a:t>Rational</a:t>
            </a:r>
          </a:p>
          <a:p>
            <a:r>
              <a:rPr lang="en-US">
                <a:latin typeface="Comic Sans MS" pitchFamily="66" charset="0"/>
              </a:rPr>
              <a:t>Analytical</a:t>
            </a:r>
          </a:p>
          <a:p>
            <a:r>
              <a:rPr lang="en-US">
                <a:latin typeface="Comic Sans MS" pitchFamily="66" charset="0"/>
              </a:rPr>
              <a:t>Objective</a:t>
            </a:r>
          </a:p>
          <a:p>
            <a:r>
              <a:rPr lang="en-US">
                <a:latin typeface="Comic Sans MS" pitchFamily="66" charset="0"/>
              </a:rPr>
              <a:t>Looks at parts</a:t>
            </a: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u="sng">
                <a:latin typeface="Comic Sans MS" pitchFamily="66" charset="0"/>
              </a:rPr>
              <a:t>Right Brain</a:t>
            </a:r>
            <a:endParaRPr lang="en-US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Random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Intuitive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Holistic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Synthesizing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Subjective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Looks at wholes</a:t>
            </a:r>
          </a:p>
        </p:txBody>
      </p:sp>
    </p:spTree>
    <p:extLst>
      <p:ext uri="{BB962C8B-B14F-4D97-AF65-F5344CB8AC3E}">
        <p14:creationId xmlns:p14="http://schemas.microsoft.com/office/powerpoint/2010/main" val="1360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Left Hemisphere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lvl="1">
              <a:buFontTx/>
              <a:buNone/>
            </a:pPr>
            <a:endParaRPr lang="en-US" sz="2000">
              <a:latin typeface="Comic Sans MS" pitchFamily="66" charset="0"/>
            </a:endParaRPr>
          </a:p>
          <a:p>
            <a:pPr lvl="1">
              <a:buFontTx/>
              <a:buNone/>
            </a:pPr>
            <a:endParaRPr lang="en-US" sz="2000">
              <a:latin typeface="Comic Sans MS" pitchFamily="66" charset="0"/>
            </a:endParaRPr>
          </a:p>
          <a:p>
            <a:pPr lvl="2"/>
            <a:r>
              <a:rPr lang="en-US">
                <a:latin typeface="Comic Sans MS" pitchFamily="66" charset="0"/>
              </a:rPr>
              <a:t>processes things more in parts and sequentially </a:t>
            </a:r>
          </a:p>
          <a:p>
            <a:pPr lvl="2"/>
            <a:r>
              <a:rPr lang="en-US">
                <a:latin typeface="Comic Sans MS" pitchFamily="66" charset="0"/>
              </a:rPr>
              <a:t>recognizes positive emotions</a:t>
            </a:r>
          </a:p>
          <a:p>
            <a:pPr lvl="2"/>
            <a:r>
              <a:rPr lang="en-US">
                <a:latin typeface="Comic Sans MS" pitchFamily="66" charset="0"/>
              </a:rPr>
              <a:t>Identified with practicality and rationality</a:t>
            </a:r>
          </a:p>
          <a:p>
            <a:pPr lvl="2"/>
            <a:r>
              <a:rPr lang="en-US">
                <a:latin typeface="Comic Sans MS" pitchFamily="66" charset="0"/>
              </a:rPr>
              <a:t>Understands symbols and representations</a:t>
            </a:r>
          </a:p>
          <a:p>
            <a:pPr lvl="2"/>
            <a:r>
              <a:rPr lang="en-US">
                <a:latin typeface="Comic Sans MS" pitchFamily="66" charset="0"/>
              </a:rPr>
              <a:t>Processes rapid auditory information faster than the right (crucial for separating the sounds of speech into distinct units for comprehension)</a:t>
            </a:r>
          </a:p>
          <a:p>
            <a:pPr lvl="2"/>
            <a:r>
              <a:rPr lang="en-US">
                <a:latin typeface="Comic Sans MS" pitchFamily="66" charset="0"/>
              </a:rPr>
              <a:t>is responsible for language development.  It develops slower in boys, that is why males usually develop more language problems than females.</a:t>
            </a:r>
          </a:p>
          <a:p>
            <a:pPr>
              <a:buFontTx/>
              <a:buNone/>
            </a:pPr>
            <a:endParaRPr lang="en-US" sz="2000">
              <a:latin typeface="Comic Sans MS" pitchFamily="66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956574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Right Hemisphere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sz="1400"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12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Recognizes negative emotions</a:t>
            </a:r>
          </a:p>
          <a:p>
            <a:pPr lvl="2">
              <a:lnSpc>
                <a:spcPct val="90000"/>
              </a:lnSpc>
            </a:pPr>
            <a:endParaRPr lang="en-US" sz="2000"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pitchFamily="66" charset="0"/>
              </a:rPr>
              <a:t>High level mathematicians, problem solvers, and chess players use </a:t>
            </a:r>
          </a:p>
          <a:p>
            <a:pPr lvl="2">
              <a:lnSpc>
                <a:spcPct val="90000"/>
              </a:lnSpc>
            </a:pPr>
            <a:endParaRPr lang="en-US" sz="2000"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pitchFamily="66" charset="0"/>
              </a:rPr>
              <a:t>The “non-verbal” side</a:t>
            </a:r>
          </a:p>
          <a:p>
            <a:pPr lvl="2">
              <a:lnSpc>
                <a:spcPct val="90000"/>
              </a:lnSpc>
            </a:pPr>
            <a:endParaRPr lang="en-US" sz="2000"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pitchFamily="66" charset="0"/>
              </a:rPr>
              <a:t>Responds to touch and music (sensory)</a:t>
            </a:r>
          </a:p>
          <a:p>
            <a:pPr lvl="2">
              <a:lnSpc>
                <a:spcPct val="90000"/>
              </a:lnSpc>
            </a:pPr>
            <a:endParaRPr lang="en-US" sz="2000"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pitchFamily="66" charset="0"/>
              </a:rPr>
              <a:t>Intuitive</a:t>
            </a:r>
          </a:p>
          <a:p>
            <a:pPr lvl="2">
              <a:lnSpc>
                <a:spcPct val="90000"/>
              </a:lnSpc>
            </a:pPr>
            <a:endParaRPr lang="en-US" sz="2000"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pitchFamily="66" charset="0"/>
              </a:rPr>
              <a:t>Responsive to color and shape</a:t>
            </a:r>
          </a:p>
          <a:p>
            <a:pPr lvl="2">
              <a:lnSpc>
                <a:spcPct val="90000"/>
              </a:lnSpc>
            </a:pPr>
            <a:endParaRPr lang="en-US" sz="2000">
              <a:latin typeface="Comic Sans MS" pitchFamily="66" charset="0"/>
            </a:endParaRPr>
          </a:p>
          <a:p>
            <a:pPr lvl="2">
              <a:lnSpc>
                <a:spcPct val="90000"/>
              </a:lnSpc>
            </a:pPr>
            <a:r>
              <a:rPr lang="en-US" sz="2000">
                <a:latin typeface="Comic Sans MS" pitchFamily="66" charset="0"/>
              </a:rPr>
              <a:t>Emotional and originative</a:t>
            </a:r>
          </a:p>
          <a:p>
            <a:pPr lvl="1">
              <a:lnSpc>
                <a:spcPct val="90000"/>
              </a:lnSpc>
            </a:pPr>
            <a:endParaRPr lang="en-US" sz="180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380779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138545"/>
            <a:ext cx="6324600" cy="6400800"/>
            <a:chOff x="304798" y="381000"/>
            <a:chExt cx="5973041" cy="5973041"/>
          </a:xfrm>
        </p:grpSpPr>
        <p:pic>
          <p:nvPicPr>
            <p:cNvPr id="24578" name="Picture 2" descr="C:\Users\Rohit\Desktop\brain-animals-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8" y="381000"/>
              <a:ext cx="5973041" cy="5973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4800" y="773668"/>
              <a:ext cx="236220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80808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10400" y="1219200"/>
            <a:ext cx="165115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Cerebellum</a:t>
            </a:r>
          </a:p>
          <a:p>
            <a:endParaRPr lang="en-US" sz="2400" b="1" dirty="0"/>
          </a:p>
          <a:p>
            <a:r>
              <a:rPr lang="en-US" sz="2400" b="1" dirty="0" smtClean="0"/>
              <a:t>Medulla</a:t>
            </a:r>
          </a:p>
          <a:p>
            <a:endParaRPr lang="en-US" sz="2400" b="1" dirty="0"/>
          </a:p>
          <a:p>
            <a:r>
              <a:rPr lang="en-US" sz="2400" b="1" dirty="0" smtClean="0"/>
              <a:t>Optic Lobe</a:t>
            </a:r>
          </a:p>
          <a:p>
            <a:endParaRPr lang="en-US" sz="2400" b="1" dirty="0"/>
          </a:p>
          <a:p>
            <a:r>
              <a:rPr lang="en-US" sz="2400" b="1" dirty="0" smtClean="0"/>
              <a:t>Cerebrum</a:t>
            </a:r>
          </a:p>
          <a:p>
            <a:endParaRPr lang="en-US" sz="2400" b="1" dirty="0"/>
          </a:p>
          <a:p>
            <a:r>
              <a:rPr lang="en-US" sz="2400" b="1" dirty="0" smtClean="0"/>
              <a:t>Optic Bulb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62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itchFamily="66" charset="0"/>
              </a:rPr>
              <a:t>Taking sides….</a:t>
            </a:r>
            <a:br>
              <a:rPr lang="en-US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what information the two sides recognize!</a:t>
            </a: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752600"/>
            <a:ext cx="3810000" cy="5105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u="sng">
                <a:latin typeface="Comic Sans MS" pitchFamily="66" charset="0"/>
              </a:rPr>
              <a:t>Left Brain</a:t>
            </a:r>
          </a:p>
          <a:p>
            <a:pPr algn="ctr">
              <a:buFontTx/>
              <a:buNone/>
            </a:pPr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Letters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Numbers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Words</a:t>
            </a:r>
          </a:p>
          <a:p>
            <a:endParaRPr lang="en-US">
              <a:latin typeface="Comic Sans MS" pitchFamily="66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828800"/>
            <a:ext cx="3810000" cy="449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u="sng">
                <a:latin typeface="Comic Sans MS" pitchFamily="66" charset="0"/>
              </a:rPr>
              <a:t>Right Brain</a:t>
            </a:r>
            <a:endParaRPr lang="en-US" sz="240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Faces</a:t>
            </a:r>
          </a:p>
          <a:p>
            <a:pPr>
              <a:lnSpc>
                <a:spcPct val="90000"/>
              </a:lnSpc>
            </a:pP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Places</a:t>
            </a:r>
          </a:p>
          <a:p>
            <a:pPr>
              <a:lnSpc>
                <a:spcPct val="90000"/>
              </a:lnSpc>
            </a:pP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Objects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based on Sousa (1995, p. 88)</a:t>
            </a:r>
            <a:endParaRPr lang="en-US" sz="18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2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-7938" y="5365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6" name="AutoShape 4"/>
          <p:cNvSpPr>
            <a:spLocks noChangeAspect="1" noChangeArrowheads="1"/>
          </p:cNvSpPr>
          <p:nvPr/>
        </p:nvSpPr>
        <p:spPr bwMode="auto">
          <a:xfrm>
            <a:off x="1366838" y="582613"/>
            <a:ext cx="6411912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-7938" y="5365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9" name="AutoShape 7"/>
          <p:cNvSpPr>
            <a:spLocks noChangeAspect="1" noChangeArrowheads="1"/>
          </p:cNvSpPr>
          <p:nvPr/>
        </p:nvSpPr>
        <p:spPr bwMode="auto">
          <a:xfrm>
            <a:off x="1366838" y="582613"/>
            <a:ext cx="6411912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7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73025"/>
            <a:ext cx="91440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/>
          </a:p>
        </p:txBody>
      </p:sp>
      <p:sp>
        <p:nvSpPr>
          <p:cNvPr id="33803" name="AutoShape 11"/>
          <p:cNvSpPr>
            <a:spLocks noChangeAspect="1" noChangeArrowheads="1"/>
          </p:cNvSpPr>
          <p:nvPr/>
        </p:nvSpPr>
        <p:spPr bwMode="auto">
          <a:xfrm>
            <a:off x="1374775" y="1093788"/>
            <a:ext cx="6411913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7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73025"/>
            <a:ext cx="91440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/>
          </a:p>
        </p:txBody>
      </p:sp>
      <p:sp>
        <p:nvSpPr>
          <p:cNvPr id="33807" name="AutoShape 15"/>
          <p:cNvSpPr>
            <a:spLocks noChangeAspect="1" noChangeArrowheads="1"/>
          </p:cNvSpPr>
          <p:nvPr/>
        </p:nvSpPr>
        <p:spPr bwMode="auto">
          <a:xfrm>
            <a:off x="1374775" y="1093788"/>
            <a:ext cx="6411913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7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73025"/>
            <a:ext cx="91440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1200">
                <a:solidFill>
                  <a:srgbClr val="000000"/>
                </a:solidFill>
                <a:cs typeface="Times New Roman" pitchFamily="18" charset="0"/>
              </a:rPr>
            </a:br>
            <a:endParaRPr lang="en-US" sz="1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/>
            <a:endParaRPr lang="en-US"/>
          </a:p>
        </p:txBody>
      </p:sp>
      <p:sp>
        <p:nvSpPr>
          <p:cNvPr id="33811" name="AutoShape 19"/>
          <p:cNvSpPr>
            <a:spLocks noChangeAspect="1" noChangeArrowheads="1"/>
          </p:cNvSpPr>
          <p:nvPr/>
        </p:nvSpPr>
        <p:spPr bwMode="auto">
          <a:xfrm>
            <a:off x="1374775" y="1093788"/>
            <a:ext cx="6411913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56038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110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15" name="AutoShape 23"/>
          <p:cNvSpPr>
            <a:spLocks noChangeAspect="1" noChangeArrowheads="1"/>
          </p:cNvSpPr>
          <p:nvPr/>
        </p:nvSpPr>
        <p:spPr bwMode="auto">
          <a:xfrm>
            <a:off x="2563813" y="1155700"/>
            <a:ext cx="4035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6" name="Picture 24" descr="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54063"/>
            <a:ext cx="8001000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736725"/>
          </a:xfrm>
        </p:spPr>
        <p:txBody>
          <a:bodyPr/>
          <a:lstStyle/>
          <a:p>
            <a:r>
              <a:rPr lang="en-US"/>
              <a:t>HOW THE BRAIN WORKS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133600"/>
            <a:ext cx="8839200" cy="3048000"/>
          </a:xfrm>
        </p:spPr>
        <p:txBody>
          <a:bodyPr/>
          <a:lstStyle/>
          <a:p>
            <a:endParaRPr lang="en-US"/>
          </a:p>
          <a:p>
            <a:pPr algn="l">
              <a:buFont typeface="Wingdings" pitchFamily="2" charset="2"/>
              <a:buChar char="Ø"/>
            </a:pPr>
            <a:r>
              <a:rPr lang="en-US"/>
              <a:t> What makes us think differently?</a:t>
            </a:r>
          </a:p>
        </p:txBody>
      </p:sp>
    </p:spTree>
    <p:extLst>
      <p:ext uri="{BB962C8B-B14F-4D97-AF65-F5344CB8AC3E}">
        <p14:creationId xmlns:p14="http://schemas.microsoft.com/office/powerpoint/2010/main" val="30290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736725"/>
          </a:xfrm>
        </p:spPr>
        <p:txBody>
          <a:bodyPr/>
          <a:lstStyle/>
          <a:p>
            <a:r>
              <a:rPr lang="en-US"/>
              <a:t>HOW THE BRAIN WORKS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133600"/>
            <a:ext cx="8839200" cy="3048000"/>
          </a:xfrm>
        </p:spPr>
        <p:txBody>
          <a:bodyPr/>
          <a:lstStyle/>
          <a:p>
            <a:endParaRPr lang="en-US"/>
          </a:p>
          <a:p>
            <a:pPr algn="l">
              <a:buFont typeface="Wingdings" pitchFamily="2" charset="2"/>
              <a:buChar char="Ø"/>
            </a:pPr>
            <a:r>
              <a:rPr lang="en-US"/>
              <a:t> What makes us think differently?</a:t>
            </a:r>
          </a:p>
          <a:p>
            <a:pPr algn="l">
              <a:buFont typeface="Wingdings" pitchFamily="2" charset="2"/>
              <a:buChar char="Ø"/>
            </a:pPr>
            <a:r>
              <a:rPr lang="en-US"/>
              <a:t> What makes a person a “wolf?”</a:t>
            </a:r>
          </a:p>
        </p:txBody>
      </p:sp>
    </p:spTree>
    <p:extLst>
      <p:ext uri="{BB962C8B-B14F-4D97-AF65-F5344CB8AC3E}">
        <p14:creationId xmlns:p14="http://schemas.microsoft.com/office/powerpoint/2010/main" val="9749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736725"/>
          </a:xfrm>
        </p:spPr>
        <p:txBody>
          <a:bodyPr/>
          <a:lstStyle/>
          <a:p>
            <a:r>
              <a:rPr lang="en-US"/>
              <a:t>HOW THE BRAIN WORKS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133600"/>
            <a:ext cx="8839200" cy="3048000"/>
          </a:xfrm>
        </p:spPr>
        <p:txBody>
          <a:bodyPr/>
          <a:lstStyle/>
          <a:p>
            <a:endParaRPr lang="en-US"/>
          </a:p>
          <a:p>
            <a:pPr algn="l">
              <a:buFont typeface="Wingdings" pitchFamily="2" charset="2"/>
              <a:buChar char="Ø"/>
            </a:pPr>
            <a:r>
              <a:rPr lang="en-US"/>
              <a:t> What makes us think differently?</a:t>
            </a:r>
          </a:p>
          <a:p>
            <a:pPr algn="l">
              <a:buFont typeface="Wingdings" pitchFamily="2" charset="2"/>
              <a:buChar char="Ø"/>
            </a:pPr>
            <a:r>
              <a:rPr lang="en-US"/>
              <a:t> What makes a person a “wolf?”</a:t>
            </a:r>
          </a:p>
          <a:p>
            <a:pPr algn="l">
              <a:buFont typeface="Wingdings" pitchFamily="2" charset="2"/>
              <a:buChar char="Ø"/>
            </a:pPr>
            <a:r>
              <a:rPr lang="en-US"/>
              <a:t> What is the biblical definition of “Election?”</a:t>
            </a:r>
          </a:p>
        </p:txBody>
      </p:sp>
    </p:spTree>
    <p:extLst>
      <p:ext uri="{BB962C8B-B14F-4D97-AF65-F5344CB8AC3E}">
        <p14:creationId xmlns:p14="http://schemas.microsoft.com/office/powerpoint/2010/main" val="16890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3505200"/>
          </a:xfrm>
        </p:spPr>
        <p:txBody>
          <a:bodyPr/>
          <a:lstStyle/>
          <a:p>
            <a:pPr algn="l"/>
            <a:r>
              <a:rPr lang="en-US" sz="8000"/>
              <a:t>Everyone is right </a:t>
            </a:r>
            <a:br>
              <a:rPr lang="en-US" sz="8000"/>
            </a:br>
            <a:r>
              <a:rPr lang="en-US" sz="8000"/>
              <a:t>in their own sight!</a:t>
            </a:r>
          </a:p>
        </p:txBody>
      </p:sp>
    </p:spTree>
    <p:extLst>
      <p:ext uri="{BB962C8B-B14F-4D97-AF65-F5344CB8AC3E}">
        <p14:creationId xmlns:p14="http://schemas.microsoft.com/office/powerpoint/2010/main" val="33785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PATTERNS</a:t>
            </a:r>
          </a:p>
        </p:txBody>
      </p:sp>
      <p:pic>
        <p:nvPicPr>
          <p:cNvPr id="411656" name="Picture 8" descr="bi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PATTERNS</a:t>
            </a:r>
          </a:p>
        </p:txBody>
      </p:sp>
      <p:pic>
        <p:nvPicPr>
          <p:cNvPr id="453635" name="Picture 3" descr="bi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636" name="Picture 4" descr="learned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PATTERNS</a:t>
            </a:r>
          </a:p>
        </p:txBody>
      </p:sp>
      <p:pic>
        <p:nvPicPr>
          <p:cNvPr id="454659" name="Picture 3" descr="bi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0" name="Picture 4" descr="learned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4661" name="Picture 5" descr="develo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PATTERNS</a:t>
            </a:r>
          </a:p>
        </p:txBody>
      </p:sp>
      <p:pic>
        <p:nvPicPr>
          <p:cNvPr id="455683" name="Picture 3" descr="bi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684" name="Picture 4" descr="learned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685" name="Picture 5" descr="develo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5686" name="Picture 6" descr="pube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381000"/>
            <a:ext cx="5486400" cy="6096000"/>
            <a:chOff x="152400" y="101600"/>
            <a:chExt cx="5943600" cy="6604000"/>
          </a:xfrm>
        </p:grpSpPr>
        <p:pic>
          <p:nvPicPr>
            <p:cNvPr id="21506" name="Picture 2" descr="C:\Users\Rohit\Desktop\brain-nervous-system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1600"/>
              <a:ext cx="5943600" cy="66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33798" y="145534"/>
              <a:ext cx="236220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80808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72200" y="10668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NERVOUS SYSTEM</a:t>
            </a:r>
          </a:p>
          <a:p>
            <a:endParaRPr lang="en-US" dirty="0"/>
          </a:p>
          <a:p>
            <a:r>
              <a:rPr lang="en-US" dirty="0" smtClean="0"/>
              <a:t>CENTRAL </a:t>
            </a:r>
          </a:p>
          <a:p>
            <a:endParaRPr lang="en-US" dirty="0"/>
          </a:p>
          <a:p>
            <a:r>
              <a:rPr lang="en-US" dirty="0" smtClean="0"/>
              <a:t>PERIPHERAL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Corinthians 13:11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When I was a child, I used to speak like a child, think like a child, reason like a child; when I became a man, I did away with childish things.</a:t>
            </a:r>
          </a:p>
        </p:txBody>
      </p:sp>
    </p:spTree>
    <p:extLst>
      <p:ext uri="{BB962C8B-B14F-4D97-AF65-F5344CB8AC3E}">
        <p14:creationId xmlns:p14="http://schemas.microsoft.com/office/powerpoint/2010/main" val="4230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PATTERNS</a:t>
            </a:r>
          </a:p>
        </p:txBody>
      </p:sp>
      <p:pic>
        <p:nvPicPr>
          <p:cNvPr id="440323" name="Picture 3" descr="bi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4" name="Picture 4" descr="learned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5" name="Picture 5" descr="develo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6" name="Picture 6" descr="pube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1714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8" name="Picture 8" descr="C:\Documents and Settings\Jim Wingerter\My Documents\Powerpoint Presentations\revel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711325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Bandura, A.(1994). Social learning theory. From Theory into practice database. (</a:t>
            </a:r>
            <a:r>
              <a:rPr lang="en-US" sz="2400" dirty="0" err="1"/>
              <a:t>Kearsley</a:t>
            </a:r>
            <a:r>
              <a:rPr lang="en-US" sz="2400" dirty="0"/>
              <a:t>, G</a:t>
            </a:r>
            <a:r>
              <a:rPr lang="en-US" sz="2400" dirty="0" smtClean="0"/>
              <a:t>.).</a:t>
            </a:r>
          </a:p>
          <a:p>
            <a:r>
              <a:rPr lang="en-US" sz="2400" dirty="0" smtClean="0"/>
              <a:t> Bloom's </a:t>
            </a:r>
            <a:r>
              <a:rPr lang="en-US" sz="2400" dirty="0"/>
              <a:t>Taxonomy: (2003). </a:t>
            </a:r>
          </a:p>
          <a:p>
            <a:r>
              <a:rPr lang="en-US" sz="2400" dirty="0" err="1"/>
              <a:t>Chicurel</a:t>
            </a:r>
            <a:r>
              <a:rPr lang="en-US" sz="2400" dirty="0"/>
              <a:t>, M. (1995) The Inner Life of Neurons, retrieved </a:t>
            </a:r>
            <a:r>
              <a:rPr lang="en-US" sz="2400" dirty="0" smtClean="0"/>
              <a:t>on-line</a:t>
            </a:r>
            <a:r>
              <a:rPr lang="en-US" sz="2400" dirty="0"/>
              <a:t>.</a:t>
            </a:r>
            <a:endParaRPr lang="en-US" sz="2400" dirty="0"/>
          </a:p>
          <a:p>
            <a:r>
              <a:rPr lang="en-US" sz="2400" dirty="0" smtClean="0"/>
              <a:t>Doolittle</a:t>
            </a:r>
            <a:r>
              <a:rPr lang="en-US" sz="2400" dirty="0"/>
              <a:t>, P. (2001). Multimedia Learning: Empirical Results and Practical Applications </a:t>
            </a:r>
            <a:r>
              <a:rPr lang="en-US" sz="2400" dirty="0"/>
              <a:t>.</a:t>
            </a:r>
            <a:endParaRPr lang="en-US" sz="2400" dirty="0"/>
          </a:p>
          <a:p>
            <a:r>
              <a:rPr lang="en-US" sz="2400" dirty="0"/>
              <a:t>Gaines, B.R. &amp; Shaw, M. (1995). Collaboration Through Concept Maps. </a:t>
            </a:r>
          </a:p>
          <a:p>
            <a:r>
              <a:rPr lang="en-US" sz="2400" dirty="0" smtClean="0"/>
              <a:t>Sousa</a:t>
            </a:r>
            <a:r>
              <a:rPr lang="en-US" sz="2400" dirty="0"/>
              <a:t>, D. R. (1995). How the Brain Learns. Reston, VA: NASSP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eferences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empus Sans ITC" pitchFamily="82" charset="0"/>
              </a:rPr>
              <a:t>Any Questions?</a:t>
            </a:r>
          </a:p>
        </p:txBody>
      </p:sp>
      <p:pic>
        <p:nvPicPr>
          <p:cNvPr id="20483" name="Picture 3" descr="BD0002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191000" cy="4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8800" b="1" dirty="0" smtClean="0"/>
              <a:t>THANK YOU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1622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581380"/>
            <a:ext cx="6096000" cy="4590820"/>
            <a:chOff x="1371600" y="-97559"/>
            <a:chExt cx="4180609" cy="3483841"/>
          </a:xfrm>
        </p:grpSpPr>
        <p:pic>
          <p:nvPicPr>
            <p:cNvPr id="22530" name="Picture 2" descr="C:\Users\Rohit\Desktop\brain-neuron-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-97559"/>
              <a:ext cx="4180609" cy="3483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47800" y="152400"/>
              <a:ext cx="1842659" cy="37501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80808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3072" y="320076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BRAIN CELLS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3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1288491"/>
            <a:ext cx="5943600" cy="4191000"/>
            <a:chOff x="1447800" y="540327"/>
            <a:chExt cx="5943600" cy="4127499"/>
          </a:xfrm>
        </p:grpSpPr>
        <p:pic>
          <p:nvPicPr>
            <p:cNvPr id="23554" name="Picture 2" descr="C:\Users\Rohit\Desktop\brain-neuron-types-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540327"/>
              <a:ext cx="5943600" cy="4127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29198" y="589002"/>
              <a:ext cx="236220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8080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304800"/>
            <a:ext cx="5867400" cy="6096000"/>
            <a:chOff x="0" y="0"/>
            <a:chExt cx="6781800" cy="6781800"/>
          </a:xfrm>
        </p:grpSpPr>
        <p:pic>
          <p:nvPicPr>
            <p:cNvPr id="25602" name="Picture 2" descr="C:\Users\Rohit\Desktop\brain-cranial-nerves-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81800" cy="678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457200"/>
              <a:ext cx="2501236" cy="40520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80808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24600" y="2752635"/>
            <a:ext cx="2521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MAJOR DIVISIONS</a:t>
            </a:r>
          </a:p>
          <a:p>
            <a:pPr algn="ctr"/>
            <a:r>
              <a:rPr lang="en-US" sz="2400" b="1" dirty="0" smtClean="0"/>
              <a:t> OF </a:t>
            </a:r>
          </a:p>
          <a:p>
            <a:pPr algn="ctr"/>
            <a:r>
              <a:rPr lang="en-US" sz="2400" b="1" dirty="0" smtClean="0"/>
              <a:t>THE BRAIN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06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886" y="381000"/>
            <a:ext cx="5430113" cy="5715000"/>
            <a:chOff x="0" y="381000"/>
            <a:chExt cx="7029450" cy="6248400"/>
          </a:xfrm>
        </p:grpSpPr>
        <p:pic>
          <p:nvPicPr>
            <p:cNvPr id="26626" name="Picture 2" descr="C:\Users\Rohit\Desktop\brain-brainstem-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0"/>
              <a:ext cx="7029450" cy="624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32964" y="533400"/>
              <a:ext cx="2501236" cy="40520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80808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00800" y="2971800"/>
            <a:ext cx="228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BRAINSTEM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399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1089</Words>
  <Application>Microsoft Office PowerPoint</Application>
  <PresentationFormat>On-screen Show (4:3)</PresentationFormat>
  <Paragraphs>256</Paragraphs>
  <Slides>54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Amygdala</vt:lpstr>
      <vt:lpstr>The Hippocampus</vt:lpstr>
      <vt:lpstr>The Cerebellum</vt:lpstr>
      <vt:lpstr>The Cerebellum</vt:lpstr>
      <vt:lpstr>PowerPoint Presentation</vt:lpstr>
      <vt:lpstr>The Frontal Lobe</vt:lpstr>
      <vt:lpstr>The Parietal Lobe</vt:lpstr>
      <vt:lpstr>The Occipital Lobe</vt:lpstr>
      <vt:lpstr>The Temporal Lobe</vt:lpstr>
      <vt:lpstr>Higher Level Thinking</vt:lpstr>
      <vt:lpstr>Stimulating Environment Affects Learning</vt:lpstr>
      <vt:lpstr>Two times of ENORMOUS brain growth and pruning:</vt:lpstr>
      <vt:lpstr>Second cycle of growth and pruning</vt:lpstr>
      <vt:lpstr>Sad Fact:</vt:lpstr>
      <vt:lpstr>Implications for my Classroom</vt:lpstr>
      <vt:lpstr>PowerPoint Presentation</vt:lpstr>
      <vt:lpstr>This is Your Brain.  This Is How It Works.</vt:lpstr>
      <vt:lpstr>PowerPoint Presentation</vt:lpstr>
      <vt:lpstr>PowerPoint Presentation</vt:lpstr>
      <vt:lpstr>PowerPoint Presentation</vt:lpstr>
      <vt:lpstr>PowerPoint Presentation</vt:lpstr>
      <vt:lpstr>CRANIAL NERVES</vt:lpstr>
      <vt:lpstr>PowerPoint Presentation</vt:lpstr>
      <vt:lpstr>Taking sides….two sides that is!</vt:lpstr>
      <vt:lpstr>Taking sides…. how the two sides process information that is!</vt:lpstr>
      <vt:lpstr>Left Hemisphere</vt:lpstr>
      <vt:lpstr>Right Hemisphere</vt:lpstr>
      <vt:lpstr>Taking sides…. what information the two sides recognize!</vt:lpstr>
      <vt:lpstr>PowerPoint Presentation</vt:lpstr>
      <vt:lpstr>HOW THE BRAIN WORKS</vt:lpstr>
      <vt:lpstr>HOW THE BRAIN WORKS</vt:lpstr>
      <vt:lpstr>HOW THE BRAIN WORKS</vt:lpstr>
      <vt:lpstr>Everyone is right  in their own sight!</vt:lpstr>
      <vt:lpstr>THOUGHT PATTERNS</vt:lpstr>
      <vt:lpstr>THOUGHT PATTERNS</vt:lpstr>
      <vt:lpstr>THOUGHT PATTERNS</vt:lpstr>
      <vt:lpstr>THOUGHT PATTERNS</vt:lpstr>
      <vt:lpstr>I Corinthians 13:11</vt:lpstr>
      <vt:lpstr>THOUGHT PATTERNS</vt:lpstr>
      <vt:lpstr>References </vt:lpstr>
      <vt:lpstr>Any 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</dc:creator>
  <cp:lastModifiedBy>Rohit</cp:lastModifiedBy>
  <cp:revision>30</cp:revision>
  <dcterms:created xsi:type="dcterms:W3CDTF">2006-08-16T00:00:00Z</dcterms:created>
  <dcterms:modified xsi:type="dcterms:W3CDTF">2019-09-28T23:09:12Z</dcterms:modified>
</cp:coreProperties>
</file>